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147481896" r:id="rId4"/>
    <p:sldId id="2147481892" r:id="rId5"/>
    <p:sldId id="2147481890" r:id="rId6"/>
    <p:sldId id="2147481893" r:id="rId7"/>
    <p:sldId id="2147481894" r:id="rId8"/>
    <p:sldId id="2147481895" r:id="rId9"/>
    <p:sldId id="2147481819" r:id="rId10"/>
    <p:sldId id="214748188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A2C900-9D9F-4925-89DB-72A7177FC499}">
          <p14:sldIdLst>
            <p14:sldId id="256"/>
            <p14:sldId id="2147481896"/>
            <p14:sldId id="2147481892"/>
            <p14:sldId id="2147481890"/>
            <p14:sldId id="2147481893"/>
            <p14:sldId id="2147481894"/>
            <p14:sldId id="2147481895"/>
          </p14:sldIdLst>
        </p14:section>
        <p14:section name="Slides from keynotes" id="{32C338BA-0626-4995-8B9E-BCD8A85B416D}">
          <p14:sldIdLst>
            <p14:sldId id="2147481819"/>
            <p14:sldId id="21474818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32" y="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that has been true for our business as well. We have been leading the way with Copilots in every Dynamics 365 application – making every application from business central to sales, service, finance, and supply chain management - the democratizing force that empowers every business to dramatically boost productivity through seamlessly infused AI workflows. </a:t>
            </a:r>
            <a:b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for that purpose, we have introduced Dynamics 365 Copilot, as the world’s first AI copilot natively built-in to both CRM and ERP applications.</a:t>
            </a:r>
            <a:endParaRPr lang="en-US" sz="1800" dirty="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800" dirty="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Let’s roll the video… </a:t>
            </a:r>
            <a:endParaRPr lang="en-US" sz="1800" dirty="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F2EA-E578-431E-BD5B-A94F6E005A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7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1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emf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emf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23" Type="http://schemas.openxmlformats.org/officeDocument/2006/relationships/image" Target="../media/image51.emf"/><Relationship Id="rId28" Type="http://schemas.openxmlformats.org/officeDocument/2006/relationships/image" Target="../media/image56.png"/><Relationship Id="rId10" Type="http://schemas.openxmlformats.org/officeDocument/2006/relationships/image" Target="../media/image38.png"/><Relationship Id="rId19" Type="http://schemas.openxmlformats.org/officeDocument/2006/relationships/image" Target="../media/image47.emf"/><Relationship Id="rId31" Type="http://schemas.openxmlformats.org/officeDocument/2006/relationships/image" Target="../media/image59.jpe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svg"/><Relationship Id="rId3" Type="http://schemas.openxmlformats.org/officeDocument/2006/relationships/image" Target="../media/image34.svg"/><Relationship Id="rId7" Type="http://schemas.openxmlformats.org/officeDocument/2006/relationships/image" Target="../media/image39.sv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8.png"/><Relationship Id="rId11" Type="http://schemas.openxmlformats.org/officeDocument/2006/relationships/image" Target="../media/image32.svg"/><Relationship Id="rId5" Type="http://schemas.openxmlformats.org/officeDocument/2006/relationships/image" Target="../media/image43.svg"/><Relationship Id="rId15" Type="http://schemas.openxmlformats.org/officeDocument/2006/relationships/image" Target="../media/image44.png"/><Relationship Id="rId10" Type="http://schemas.openxmlformats.org/officeDocument/2006/relationships/image" Target="../media/image31.png"/><Relationship Id="rId4" Type="http://schemas.openxmlformats.org/officeDocument/2006/relationships/image" Target="../media/image42.png"/><Relationship Id="rId9" Type="http://schemas.openxmlformats.org/officeDocument/2006/relationships/image" Target="../media/image60.svg"/><Relationship Id="rId14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0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11" Type="http://schemas.openxmlformats.org/officeDocument/2006/relationships/image" Target="../media/image44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6.svg"/><Relationship Id="rId18" Type="http://schemas.openxmlformats.org/officeDocument/2006/relationships/image" Target="../media/image73.png"/><Relationship Id="rId3" Type="http://schemas.openxmlformats.org/officeDocument/2006/relationships/image" Target="../media/image70.png"/><Relationship Id="rId21" Type="http://schemas.openxmlformats.org/officeDocument/2006/relationships/image" Target="../media/image76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34.svg"/><Relationship Id="rId24" Type="http://schemas.openxmlformats.org/officeDocument/2006/relationships/image" Target="../media/image77.png"/><Relationship Id="rId5" Type="http://schemas.openxmlformats.org/officeDocument/2006/relationships/image" Target="../media/image44.png"/><Relationship Id="rId15" Type="http://schemas.openxmlformats.org/officeDocument/2006/relationships/image" Target="../media/image32.svg"/><Relationship Id="rId23" Type="http://schemas.openxmlformats.org/officeDocument/2006/relationships/image" Target="../media/image43.svg"/><Relationship Id="rId10" Type="http://schemas.openxmlformats.org/officeDocument/2006/relationships/image" Target="../media/image33.png"/><Relationship Id="rId19" Type="http://schemas.openxmlformats.org/officeDocument/2006/relationships/image" Target="../media/image74.svg"/><Relationship Id="rId4" Type="http://schemas.openxmlformats.org/officeDocument/2006/relationships/image" Target="../media/image71.svg"/><Relationship Id="rId9" Type="http://schemas.openxmlformats.org/officeDocument/2006/relationships/image" Target="../media/image72.svg"/><Relationship Id="rId14" Type="http://schemas.openxmlformats.org/officeDocument/2006/relationships/image" Target="../media/image31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Diagrams used on integration overview articles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C3F570B-E416-8C31-06F3-3827FF3592C3}"/>
              </a:ext>
            </a:extLst>
          </p:cNvPr>
          <p:cNvGrpSpPr/>
          <p:nvPr/>
        </p:nvGrpSpPr>
        <p:grpSpPr>
          <a:xfrm>
            <a:off x="3870063" y="2895725"/>
            <a:ext cx="1501652" cy="496401"/>
            <a:chOff x="3549468" y="4904626"/>
            <a:chExt cx="1238250" cy="3741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77C228-FB04-ACD9-D13B-16E4B35207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" name="!!4" descr="To symbol">
              <a:extLst>
                <a:ext uri="{FF2B5EF4-FFF2-40B4-BE49-F238E27FC236}">
                  <a16:creationId xmlns:a16="http://schemas.microsoft.com/office/drawing/2014/main" id="{1D14B8F2-1301-1B3B-887C-2D4AB02E22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B8A5049-C5C1-989A-439B-E868C310D6A5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CADAE015-CFF7-0A95-877A-BDF5FCF0E2E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0" name="!!4" descr="To symbol">
              <a:extLst>
                <a:ext uri="{FF2B5EF4-FFF2-40B4-BE49-F238E27FC236}">
                  <a16:creationId xmlns:a16="http://schemas.microsoft.com/office/drawing/2014/main" id="{7761C688-8E27-D546-4407-889DC8C3ED4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2F2D82-544F-73A7-29AD-86B74DC78D09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3DDFFF11-9A16-B82D-EE9A-9F586D00000C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23ED00-1AC6-C88C-06F6-F7DE048CD462}"/>
              </a:ext>
            </a:extLst>
          </p:cNvPr>
          <p:cNvGrpSpPr/>
          <p:nvPr/>
        </p:nvGrpSpPr>
        <p:grpSpPr>
          <a:xfrm>
            <a:off x="1496389" y="2407428"/>
            <a:ext cx="1868240" cy="1849140"/>
            <a:chOff x="709359" y="1731901"/>
            <a:chExt cx="3308893" cy="3275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0ADFB7-EA43-DA85-A2D2-43A18B35A3E3}"/>
                </a:ext>
              </a:extLst>
            </p:cNvPr>
            <p:cNvGrpSpPr/>
            <p:nvPr/>
          </p:nvGrpSpPr>
          <p:grpSpPr>
            <a:xfrm>
              <a:off x="868671" y="1731901"/>
              <a:ext cx="2745030" cy="2745030"/>
              <a:chOff x="868671" y="1731901"/>
              <a:chExt cx="2745030" cy="2745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450BA55-D305-3013-D002-86AB9A003719}"/>
                  </a:ext>
                </a:extLst>
              </p:cNvPr>
              <p:cNvSpPr/>
              <p:nvPr/>
            </p:nvSpPr>
            <p:spPr bwMode="auto">
              <a:xfrm>
                <a:off x="868671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7" name="Picture 2" descr="Microsoft 365 – Wikipedia">
                <a:extLst>
                  <a:ext uri="{FF2B5EF4-FFF2-40B4-BE49-F238E27FC236}">
                    <a16:creationId xmlns:a16="http://schemas.microsoft.com/office/drawing/2014/main" id="{2569C24A-55B6-FF33-CCCD-4B18F21A48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7771" y="2226544"/>
                <a:ext cx="546830" cy="602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84DFA2B5-7822-D310-4B68-DBB6741FCEC2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517508" y="2734805"/>
                <a:ext cx="742015" cy="742015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65FE4C6-6281-C4E2-0F10-E6D57795A1C8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65649" y="3211548"/>
                <a:ext cx="742015" cy="742014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56936C40-9F12-F2B9-8702-09BF4D3F0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88320" y="2734805"/>
                <a:ext cx="742015" cy="742015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1ACAA33B-17FF-272B-F56E-93499BD2B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53841" y="3394010"/>
                <a:ext cx="742015" cy="377089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802F774B-4FAF-8B43-D5A7-0028E2898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775885" y="2734805"/>
                <a:ext cx="742015" cy="74201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D3A0499F-B57B-F2ED-864C-326C79638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1177457" y="3211548"/>
                <a:ext cx="742014" cy="742014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1F5BCD63-01E8-CE0B-0E2E-2C2369983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146697" y="2734805"/>
                <a:ext cx="742016" cy="74201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3E3685-BA77-9576-4AAE-3971EF6CE2A1}"/>
                </a:ext>
              </a:extLst>
            </p:cNvPr>
            <p:cNvSpPr txBox="1"/>
            <p:nvPr/>
          </p:nvSpPr>
          <p:spPr>
            <a:xfrm>
              <a:off x="709359" y="4461852"/>
              <a:ext cx="3308893" cy="545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365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29887-48A4-37B2-F3A7-2FCE0194F8CD}"/>
              </a:ext>
            </a:extLst>
          </p:cNvPr>
          <p:cNvGrpSpPr/>
          <p:nvPr/>
        </p:nvGrpSpPr>
        <p:grpSpPr>
          <a:xfrm>
            <a:off x="5751905" y="2172153"/>
            <a:ext cx="1903316" cy="1895061"/>
            <a:chOff x="5954961" y="1731901"/>
            <a:chExt cx="3308893" cy="32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E8C06F7-61D6-CB2C-EE75-787DC5CC9354}"/>
                </a:ext>
              </a:extLst>
            </p:cNvPr>
            <p:cNvGrpSpPr/>
            <p:nvPr/>
          </p:nvGrpSpPr>
          <p:grpSpPr>
            <a:xfrm>
              <a:off x="6143314" y="1731901"/>
              <a:ext cx="2745030" cy="2745030"/>
              <a:chOff x="4723486" y="1731901"/>
              <a:chExt cx="2745030" cy="274503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A4430EA-8C76-B01A-D72D-B937A0BA32DD}"/>
                  </a:ext>
                </a:extLst>
              </p:cNvPr>
              <p:cNvSpPr/>
              <p:nvPr/>
            </p:nvSpPr>
            <p:spPr bwMode="auto">
              <a:xfrm>
                <a:off x="4723486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FC8FF5-5C00-6EEA-F175-26214463D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8300" y="2290901"/>
                <a:ext cx="1635403" cy="162703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D6123D-61BE-DC38-9A3E-30CF294498D0}"/>
                </a:ext>
              </a:extLst>
            </p:cNvPr>
            <p:cNvSpPr txBox="1"/>
            <p:nvPr/>
          </p:nvSpPr>
          <p:spPr>
            <a:xfrm>
              <a:off x="5954961" y="4491376"/>
              <a:ext cx="3308893" cy="5350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ADF9E06-414F-7610-189E-BDA394C2D88D}"/>
              </a:ext>
            </a:extLst>
          </p:cNvPr>
          <p:cNvGrpSpPr/>
          <p:nvPr/>
        </p:nvGrpSpPr>
        <p:grpSpPr>
          <a:xfrm>
            <a:off x="9600880" y="2257221"/>
            <a:ext cx="1868240" cy="1828709"/>
            <a:chOff x="9001481" y="2257220"/>
            <a:chExt cx="1868240" cy="182870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1D7C75-996E-0690-E3A5-07D73457E2C3}"/>
                </a:ext>
              </a:extLst>
            </p:cNvPr>
            <p:cNvGrpSpPr/>
            <p:nvPr/>
          </p:nvGrpSpPr>
          <p:grpSpPr>
            <a:xfrm>
              <a:off x="9175135" y="2257220"/>
              <a:ext cx="1520932" cy="1520932"/>
              <a:chOff x="8578299" y="1731901"/>
              <a:chExt cx="2745030" cy="274503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A28AC9-F68D-696F-B5F9-2509664FDACE}"/>
                  </a:ext>
                </a:extLst>
              </p:cNvPr>
              <p:cNvSpPr/>
              <p:nvPr/>
            </p:nvSpPr>
            <p:spPr bwMode="auto">
              <a:xfrm>
                <a:off x="8578299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B93C7ADC-C3B0-592D-6808-15C55506B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688" y="2104290"/>
                <a:ext cx="2000251" cy="2000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13A66A-E38B-3D72-AF9F-BBBCC8942F7A}"/>
                </a:ext>
              </a:extLst>
            </p:cNvPr>
            <p:cNvSpPr txBox="1"/>
            <p:nvPr/>
          </p:nvSpPr>
          <p:spPr>
            <a:xfrm>
              <a:off x="9001481" y="3778152"/>
              <a:ext cx="18682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 Platform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EDEFDC-6C8A-FDEA-64BC-0B12A88EA728}"/>
              </a:ext>
            </a:extLst>
          </p:cNvPr>
          <p:cNvGrpSpPr/>
          <p:nvPr/>
        </p:nvGrpSpPr>
        <p:grpSpPr>
          <a:xfrm>
            <a:off x="7848823" y="2708998"/>
            <a:ext cx="1501652" cy="496401"/>
            <a:chOff x="3549468" y="4904626"/>
            <a:chExt cx="1238250" cy="37415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AD1E61B-0DBA-6709-1897-F2250C3C3A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36" name="!!4" descr="To symbol">
              <a:extLst>
                <a:ext uri="{FF2B5EF4-FFF2-40B4-BE49-F238E27FC236}">
                  <a16:creationId xmlns:a16="http://schemas.microsoft.com/office/drawing/2014/main" id="{8D5D9D74-24C0-8E6C-ACE5-5B3AA9B56F3C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F26BDD1-6DD4-2BA3-7473-C256F6D71B5A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1" name="Arrow: Chevron 40">
                <a:extLst>
                  <a:ext uri="{FF2B5EF4-FFF2-40B4-BE49-F238E27FC236}">
                    <a16:creationId xmlns:a16="http://schemas.microsoft.com/office/drawing/2014/main" id="{460FCF0F-BA80-AFC4-5B25-8E4F0419AD5C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37" name="!!4" descr="To symbol">
              <a:extLst>
                <a:ext uri="{FF2B5EF4-FFF2-40B4-BE49-F238E27FC236}">
                  <a16:creationId xmlns:a16="http://schemas.microsoft.com/office/drawing/2014/main" id="{2D80D449-44A5-DB4D-7139-4B98D6F4DE4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7F75062-1467-D7A1-D1F6-6D728B77D8A4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9" name="Arrow: Chevron 38">
                <a:extLst>
                  <a:ext uri="{FF2B5EF4-FFF2-40B4-BE49-F238E27FC236}">
                    <a16:creationId xmlns:a16="http://schemas.microsoft.com/office/drawing/2014/main" id="{A7378898-E659-9B08-D2B7-197720C15784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9B651F-5E76-63CE-BDC0-B872BCDFE0FD}"/>
              </a:ext>
            </a:extLst>
          </p:cNvPr>
          <p:cNvGrpSpPr/>
          <p:nvPr/>
        </p:nvGrpSpPr>
        <p:grpSpPr>
          <a:xfrm>
            <a:off x="2536420" y="4928929"/>
            <a:ext cx="1868240" cy="1939396"/>
            <a:chOff x="2483352" y="4725354"/>
            <a:chExt cx="1868240" cy="193939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7CEB669-8BC7-3640-2C1B-99967A3703AC}"/>
                </a:ext>
              </a:extLst>
            </p:cNvPr>
            <p:cNvGrpSpPr/>
            <p:nvPr/>
          </p:nvGrpSpPr>
          <p:grpSpPr>
            <a:xfrm>
              <a:off x="2608221" y="4725354"/>
              <a:ext cx="1602202" cy="1602202"/>
              <a:chOff x="728715" y="1150332"/>
              <a:chExt cx="3641932" cy="364193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C928FB2-2A8C-8FED-A7E0-9D99DA42BAD5}"/>
                  </a:ext>
                </a:extLst>
              </p:cNvPr>
              <p:cNvGrpSpPr/>
              <p:nvPr/>
            </p:nvGrpSpPr>
            <p:grpSpPr>
              <a:xfrm>
                <a:off x="728715" y="1150332"/>
                <a:ext cx="3641932" cy="3641932"/>
                <a:chOff x="868671" y="1731901"/>
                <a:chExt cx="2745030" cy="2745030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80E07EC9-1705-FED0-2EAE-4CD1932C94FF}"/>
                    </a:ext>
                  </a:extLst>
                </p:cNvPr>
                <p:cNvSpPr/>
                <p:nvPr/>
              </p:nvSpPr>
              <p:spPr bwMode="auto">
                <a:xfrm>
                  <a:off x="868671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66" name="Graphic 9">
                  <a:extLst>
                    <a:ext uri="{FF2B5EF4-FFF2-40B4-BE49-F238E27FC236}">
                      <a16:creationId xmlns:a16="http://schemas.microsoft.com/office/drawing/2014/main" id="{6477ED73-6026-5813-4D79-2AD806D31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26702" y="2037458"/>
                  <a:ext cx="711020" cy="639019"/>
                </a:xfrm>
                <a:prstGeom prst="rect">
                  <a:avLst/>
                </a:prstGeom>
              </p:spPr>
            </p:pic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3A5513DC-7C3E-2CBB-17DB-B105211EA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26846" y="2709649"/>
                <a:ext cx="678353" cy="924254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F4DA0C1-CDB7-2F0B-FC01-8B4B9758C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79636" y="1544386"/>
                <a:ext cx="825563" cy="82556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7EA1A97-6063-E41C-EE21-383921E1E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59569" y="2808930"/>
                <a:ext cx="906163" cy="741405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6AD741F-D89E-42A2-A2F0-710CE8F81300}"/>
                </a:ext>
              </a:extLst>
            </p:cNvPr>
            <p:cNvSpPr txBox="1"/>
            <p:nvPr/>
          </p:nvSpPr>
          <p:spPr>
            <a:xfrm>
              <a:off x="2483352" y="6356973"/>
              <a:ext cx="18682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Azure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EAB509-1A27-5439-4C7A-A111950230B2}"/>
              </a:ext>
            </a:extLst>
          </p:cNvPr>
          <p:cNvGrpSpPr/>
          <p:nvPr/>
        </p:nvGrpSpPr>
        <p:grpSpPr>
          <a:xfrm rot="19302985">
            <a:off x="4151110" y="4292226"/>
            <a:ext cx="1501652" cy="496401"/>
            <a:chOff x="3549468" y="4904626"/>
            <a:chExt cx="1238250" cy="37415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0B32A23F-15D0-917D-CA57-4EB6E15241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70" name="!!4" descr="To symbol">
              <a:extLst>
                <a:ext uri="{FF2B5EF4-FFF2-40B4-BE49-F238E27FC236}">
                  <a16:creationId xmlns:a16="http://schemas.microsoft.com/office/drawing/2014/main" id="{591E8442-50B3-B6CE-0E90-F90BC23F43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071CF4E-351F-B0F9-1DC0-96BAF0CC3A2F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5" name="Arrow: Chevron 74">
                <a:extLst>
                  <a:ext uri="{FF2B5EF4-FFF2-40B4-BE49-F238E27FC236}">
                    <a16:creationId xmlns:a16="http://schemas.microsoft.com/office/drawing/2014/main" id="{AD135B2B-5303-6E36-0480-19EC0B9768DA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71" name="!!4" descr="To symbol">
              <a:extLst>
                <a:ext uri="{FF2B5EF4-FFF2-40B4-BE49-F238E27FC236}">
                  <a16:creationId xmlns:a16="http://schemas.microsoft.com/office/drawing/2014/main" id="{28B31E12-8506-F763-9B2C-9B654C404DB7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6F500BA-B74B-26F7-9886-5622272AA53A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3" name="Arrow: Chevron 72">
                <a:extLst>
                  <a:ext uri="{FF2B5EF4-FFF2-40B4-BE49-F238E27FC236}">
                    <a16:creationId xmlns:a16="http://schemas.microsoft.com/office/drawing/2014/main" id="{9228FF64-C6D3-766F-4250-0D413DB6600B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C65C376-81FB-09A6-7A93-B9AB4C837E6C}"/>
              </a:ext>
            </a:extLst>
          </p:cNvPr>
          <p:cNvGrpSpPr/>
          <p:nvPr/>
        </p:nvGrpSpPr>
        <p:grpSpPr>
          <a:xfrm>
            <a:off x="9655580" y="4819627"/>
            <a:ext cx="1868240" cy="1954577"/>
            <a:chOff x="9631421" y="4710173"/>
            <a:chExt cx="1868240" cy="195457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FEBA46F-711B-CCFF-66E1-21E884A0FD49}"/>
                </a:ext>
              </a:extLst>
            </p:cNvPr>
            <p:cNvGrpSpPr/>
            <p:nvPr/>
          </p:nvGrpSpPr>
          <p:grpSpPr>
            <a:xfrm>
              <a:off x="9774534" y="4710173"/>
              <a:ext cx="1582014" cy="1582014"/>
              <a:chOff x="8136440" y="1150332"/>
              <a:chExt cx="3628750" cy="362875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1CF0627-FC37-F137-1838-4BDD5E2D0B0E}"/>
                  </a:ext>
                </a:extLst>
              </p:cNvPr>
              <p:cNvSpPr/>
              <p:nvPr/>
            </p:nvSpPr>
            <p:spPr bwMode="auto">
              <a:xfrm>
                <a:off x="8136440" y="1150332"/>
                <a:ext cx="3628750" cy="36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49C93406-44E1-10EE-68B9-5364319074F9}"/>
                  </a:ext>
                </a:extLst>
              </p:cNvPr>
              <p:cNvGrpSpPr/>
              <p:nvPr/>
            </p:nvGrpSpPr>
            <p:grpSpPr>
              <a:xfrm>
                <a:off x="8764372" y="2409359"/>
                <a:ext cx="2288429" cy="1110696"/>
                <a:chOff x="8764372" y="2409359"/>
                <a:chExt cx="2288429" cy="1110696"/>
              </a:xfrm>
            </p:grpSpPr>
            <p:pic>
              <p:nvPicPr>
                <p:cNvPr id="87" name="!! sales" descr="icon">
                  <a:extLst>
                    <a:ext uri="{FF2B5EF4-FFF2-40B4-BE49-F238E27FC236}">
                      <a16:creationId xmlns:a16="http://schemas.microsoft.com/office/drawing/2014/main" id="{BFA67DDE-AB92-D074-FBF6-6BD272C20415}"/>
                    </a:ext>
                    <a:ext uri="{C183D7F6-B498-43B3-948B-1728B52AA6E4}">
                      <adec:decorative xmlns:adec="http://schemas.microsoft.com/office/drawing/2017/decorative" val="0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rcRect/>
                <a:stretch/>
              </p:blipFill>
              <p:spPr>
                <a:xfrm>
                  <a:off x="10171182" y="2500012"/>
                  <a:ext cx="881619" cy="881619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37E87BEE-1386-4D35-699C-055BE7098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64372" y="2409359"/>
                  <a:ext cx="1110696" cy="1110696"/>
                </a:xfrm>
                <a:prstGeom prst="rect">
                  <a:avLst/>
                </a:prstGeom>
              </p:spPr>
            </p:pic>
          </p:grp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231145B-4E8C-6093-6183-2F282020A1E2}"/>
                </a:ext>
              </a:extLst>
            </p:cNvPr>
            <p:cNvSpPr txBox="1"/>
            <p:nvPr/>
          </p:nvSpPr>
          <p:spPr>
            <a:xfrm>
              <a:off x="9631421" y="6356973"/>
              <a:ext cx="18682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Dynamics 365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099C795-B23E-DF15-15BA-E154F7803339}"/>
              </a:ext>
            </a:extLst>
          </p:cNvPr>
          <p:cNvGrpSpPr/>
          <p:nvPr/>
        </p:nvGrpSpPr>
        <p:grpSpPr>
          <a:xfrm rot="2206900">
            <a:off x="8026024" y="4336385"/>
            <a:ext cx="1501652" cy="496401"/>
            <a:chOff x="3549468" y="4904626"/>
            <a:chExt cx="1238250" cy="374152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64020F5C-20B3-F91E-FC23-5EA1E447E6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94" name="!!4" descr="To symbol">
              <a:extLst>
                <a:ext uri="{FF2B5EF4-FFF2-40B4-BE49-F238E27FC236}">
                  <a16:creationId xmlns:a16="http://schemas.microsoft.com/office/drawing/2014/main" id="{0760778B-992C-8612-D4B4-223C53B424A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2E184B1-BB1B-2583-6EA4-8D47086F11A4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9" name="Arrow: Chevron 98">
                <a:extLst>
                  <a:ext uri="{FF2B5EF4-FFF2-40B4-BE49-F238E27FC236}">
                    <a16:creationId xmlns:a16="http://schemas.microsoft.com/office/drawing/2014/main" id="{4F76B4AB-2317-3AF0-27EE-52884F684F63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95" name="!!4" descr="To symbol">
              <a:extLst>
                <a:ext uri="{FF2B5EF4-FFF2-40B4-BE49-F238E27FC236}">
                  <a16:creationId xmlns:a16="http://schemas.microsoft.com/office/drawing/2014/main" id="{9956B160-D6ED-6612-F809-8098DC82A06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0715CA1-C7AE-CF24-9729-23A4F2DB1B1C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7" name="Arrow: Chevron 96">
                <a:extLst>
                  <a:ext uri="{FF2B5EF4-FFF2-40B4-BE49-F238E27FC236}">
                    <a16:creationId xmlns:a16="http://schemas.microsoft.com/office/drawing/2014/main" id="{F3BB6D2E-25EC-751A-6D0B-9D0046646D27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7371892-CCB0-DA91-059D-E50E9C53D061}"/>
              </a:ext>
            </a:extLst>
          </p:cNvPr>
          <p:cNvGrpSpPr/>
          <p:nvPr/>
        </p:nvGrpSpPr>
        <p:grpSpPr>
          <a:xfrm rot="1892314">
            <a:off x="3663285" y="1465632"/>
            <a:ext cx="1501652" cy="496401"/>
            <a:chOff x="3549468" y="4904626"/>
            <a:chExt cx="1238250" cy="374152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42DC0F35-B214-A91F-DF88-BF29000A8C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2" name="!!4" descr="To symbol">
              <a:extLst>
                <a:ext uri="{FF2B5EF4-FFF2-40B4-BE49-F238E27FC236}">
                  <a16:creationId xmlns:a16="http://schemas.microsoft.com/office/drawing/2014/main" id="{409F991D-2572-D89F-E678-72592939A9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FA7C765-F809-4FFD-F113-8C1F1EC29133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7" name="Arrow: Chevron 106">
                <a:extLst>
                  <a:ext uri="{FF2B5EF4-FFF2-40B4-BE49-F238E27FC236}">
                    <a16:creationId xmlns:a16="http://schemas.microsoft.com/office/drawing/2014/main" id="{36C5F51D-8794-AD81-A503-9EA801ABC1A9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3" name="!!4" descr="To symbol">
              <a:extLst>
                <a:ext uri="{FF2B5EF4-FFF2-40B4-BE49-F238E27FC236}">
                  <a16:creationId xmlns:a16="http://schemas.microsoft.com/office/drawing/2014/main" id="{59E666C1-FC36-4370-4517-DCCCCB3D83BD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1E610AF-42EC-433D-242A-98A6326FCABB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5" name="Arrow: Chevron 104">
                <a:extLst>
                  <a:ext uri="{FF2B5EF4-FFF2-40B4-BE49-F238E27FC236}">
                    <a16:creationId xmlns:a16="http://schemas.microsoft.com/office/drawing/2014/main" id="{7B8A472C-291F-0587-B853-79D6A3DE6FFF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BE14754-CF14-5A76-3D40-3E45B08CFDBD}"/>
              </a:ext>
            </a:extLst>
          </p:cNvPr>
          <p:cNvGrpSpPr/>
          <p:nvPr/>
        </p:nvGrpSpPr>
        <p:grpSpPr>
          <a:xfrm>
            <a:off x="1988038" y="75556"/>
            <a:ext cx="1868240" cy="1939396"/>
            <a:chOff x="2483352" y="4725354"/>
            <a:chExt cx="1868240" cy="193939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D6FE6F7-441D-7882-210D-DC28CE7F0DB8}"/>
                </a:ext>
              </a:extLst>
            </p:cNvPr>
            <p:cNvSpPr/>
            <p:nvPr/>
          </p:nvSpPr>
          <p:spPr bwMode="auto">
            <a:xfrm>
              <a:off x="2608221" y="4725354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3FC9963-46AD-9A34-78D5-4757DB92FE18}"/>
                </a:ext>
              </a:extLst>
            </p:cNvPr>
            <p:cNvSpPr txBox="1"/>
            <p:nvPr/>
          </p:nvSpPr>
          <p:spPr>
            <a:xfrm>
              <a:off x="2483352" y="6356973"/>
              <a:ext cx="18682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Connect apps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DFC3F93-F7D7-7ED4-2071-F5C4E3642082}"/>
              </a:ext>
            </a:extLst>
          </p:cNvPr>
          <p:cNvGrpSpPr/>
          <p:nvPr/>
        </p:nvGrpSpPr>
        <p:grpSpPr>
          <a:xfrm>
            <a:off x="5715615" y="114626"/>
            <a:ext cx="1868240" cy="1939396"/>
            <a:chOff x="2483352" y="4725354"/>
            <a:chExt cx="1868240" cy="1939396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EAB9037-1B23-57A0-3362-4E30270D1CCA}"/>
                </a:ext>
              </a:extLst>
            </p:cNvPr>
            <p:cNvSpPr/>
            <p:nvPr/>
          </p:nvSpPr>
          <p:spPr bwMode="auto">
            <a:xfrm>
              <a:off x="2608221" y="4725354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CD9DF50-8E8C-3B0E-612A-584A8AAF301D}"/>
                </a:ext>
              </a:extLst>
            </p:cNvPr>
            <p:cNvSpPr txBox="1"/>
            <p:nvPr/>
          </p:nvSpPr>
          <p:spPr>
            <a:xfrm>
              <a:off x="2483352" y="6356973"/>
              <a:ext cx="18682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Apps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89F6D3-599D-3329-A45C-6A40CBB53EDA}"/>
              </a:ext>
            </a:extLst>
          </p:cNvPr>
          <p:cNvGrpSpPr/>
          <p:nvPr/>
        </p:nvGrpSpPr>
        <p:grpSpPr>
          <a:xfrm>
            <a:off x="9032824" y="98978"/>
            <a:ext cx="2524437" cy="1939396"/>
            <a:chOff x="2483351" y="4725354"/>
            <a:chExt cx="2524437" cy="1939396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044287C-E386-1B53-6336-C55FB73C5526}"/>
                </a:ext>
              </a:extLst>
            </p:cNvPr>
            <p:cNvSpPr/>
            <p:nvPr/>
          </p:nvSpPr>
          <p:spPr bwMode="auto">
            <a:xfrm>
              <a:off x="2944468" y="4725354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20358D3-0F22-A4E0-61E7-87A43BD8D70E}"/>
                </a:ext>
              </a:extLst>
            </p:cNvPr>
            <p:cNvSpPr txBox="1"/>
            <p:nvPr/>
          </p:nvSpPr>
          <p:spPr>
            <a:xfrm>
              <a:off x="2483351" y="6356973"/>
              <a:ext cx="25244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</a:t>
              </a:r>
              <a:r>
                <a:rPr kumimoji="0" lang="en-US" sz="2000" b="0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Appsource</a:t>
              </a:r>
              <a:endPara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E83FEF-6870-55DA-DD9A-2423B61485C1}"/>
              </a:ext>
            </a:extLst>
          </p:cNvPr>
          <p:cNvGrpSpPr/>
          <p:nvPr/>
        </p:nvGrpSpPr>
        <p:grpSpPr>
          <a:xfrm rot="19302985">
            <a:off x="7510666" y="1612862"/>
            <a:ext cx="1501652" cy="496401"/>
            <a:chOff x="3549468" y="4904626"/>
            <a:chExt cx="1238250" cy="374152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1B076D28-9602-4A45-287C-6B0DA6997C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1" name="!!4" descr="To symbol">
              <a:extLst>
                <a:ext uri="{FF2B5EF4-FFF2-40B4-BE49-F238E27FC236}">
                  <a16:creationId xmlns:a16="http://schemas.microsoft.com/office/drawing/2014/main" id="{BFC7B65C-23C8-D977-A119-72D0BB95F87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E17FA1A-4307-D7C6-FC3E-AC32753109F3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56" name="Arrow: Chevron 155">
                <a:extLst>
                  <a:ext uri="{FF2B5EF4-FFF2-40B4-BE49-F238E27FC236}">
                    <a16:creationId xmlns:a16="http://schemas.microsoft.com/office/drawing/2014/main" id="{2CDACF84-4B07-3C91-0F55-699631C63AD7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52" name="!!4" descr="To symbol">
              <a:extLst>
                <a:ext uri="{FF2B5EF4-FFF2-40B4-BE49-F238E27FC236}">
                  <a16:creationId xmlns:a16="http://schemas.microsoft.com/office/drawing/2014/main" id="{1368C637-FB04-66D2-A7AE-94D3F603F23A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60C06AE-331E-4956-B8D9-32069057C6D4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54" name="Arrow: Chevron 153">
                <a:extLst>
                  <a:ext uri="{FF2B5EF4-FFF2-40B4-BE49-F238E27FC236}">
                    <a16:creationId xmlns:a16="http://schemas.microsoft.com/office/drawing/2014/main" id="{9368AFAE-73E2-A435-E4C5-B667BCDCE95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D105230-65DA-FC7B-6679-D0C4F027B6D8}"/>
              </a:ext>
            </a:extLst>
          </p:cNvPr>
          <p:cNvGrpSpPr/>
          <p:nvPr/>
        </p:nvGrpSpPr>
        <p:grpSpPr>
          <a:xfrm>
            <a:off x="5103412" y="4915132"/>
            <a:ext cx="3686335" cy="1946835"/>
            <a:chOff x="8894349" y="4710173"/>
            <a:chExt cx="3686335" cy="194683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78AB83A-E8D0-2841-8AC1-EB3773CE203A}"/>
                </a:ext>
              </a:extLst>
            </p:cNvPr>
            <p:cNvSpPr/>
            <p:nvPr/>
          </p:nvSpPr>
          <p:spPr bwMode="auto">
            <a:xfrm>
              <a:off x="9774534" y="4710173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2325486-30FA-951D-8076-FEBC2FEF2D31}"/>
                </a:ext>
              </a:extLst>
            </p:cNvPr>
            <p:cNvSpPr txBox="1"/>
            <p:nvPr/>
          </p:nvSpPr>
          <p:spPr>
            <a:xfrm>
              <a:off x="8894349" y="6349231"/>
              <a:ext cx="368633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foundational services</a:t>
              </a:r>
            </a:p>
          </p:txBody>
        </p:sp>
      </p:grpSp>
      <p:pic>
        <p:nvPicPr>
          <p:cNvPr id="1026" name="Picture 2" descr="Microsoft Entra - CrucialLogics | Consulting with a conscience">
            <a:extLst>
              <a:ext uri="{FF2B5EF4-FFF2-40B4-BE49-F238E27FC236}">
                <a16:creationId xmlns:a16="http://schemas.microsoft.com/office/drawing/2014/main" id="{10DE24E2-5318-308B-57FC-A335688A0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795" y="5168548"/>
            <a:ext cx="672575" cy="67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9713CB3A-043C-BEE5-0885-B230DBFA06B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32475" y="5230848"/>
            <a:ext cx="593397" cy="464753"/>
          </a:xfrm>
          <a:prstGeom prst="rect">
            <a:avLst/>
          </a:prstGeom>
        </p:spPr>
      </p:pic>
      <p:pic>
        <p:nvPicPr>
          <p:cNvPr id="1028" name="Picture 4" descr="Acing Data Governance with Microsoft Purview - Managed IT Services ...">
            <a:extLst>
              <a:ext uri="{FF2B5EF4-FFF2-40B4-BE49-F238E27FC236}">
                <a16:creationId xmlns:a16="http://schemas.microsoft.com/office/drawing/2014/main" id="{B0DB2B4E-CBEF-EB3C-082D-0DACE475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00" y="5683821"/>
            <a:ext cx="1668326" cy="87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5BFE5F13-AF1B-A83D-044E-785A6924979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64085" y="530571"/>
            <a:ext cx="661914" cy="643356"/>
          </a:xfrm>
          <a:prstGeom prst="rect">
            <a:avLst/>
          </a:prstGeom>
        </p:spPr>
      </p:pic>
      <p:pic>
        <p:nvPicPr>
          <p:cNvPr id="1030" name="Picture 6" descr="API Svg Png Icon Free Download (#178343) - OnlineWebFonts.COM">
            <a:extLst>
              <a:ext uri="{FF2B5EF4-FFF2-40B4-BE49-F238E27FC236}">
                <a16:creationId xmlns:a16="http://schemas.microsoft.com/office/drawing/2014/main" id="{426C50DF-6424-1331-DA82-D7157944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19" y="481844"/>
            <a:ext cx="971233" cy="8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add Modal Popup to Shopify without App">
            <a:extLst>
              <a:ext uri="{FF2B5EF4-FFF2-40B4-BE49-F238E27FC236}">
                <a16:creationId xmlns:a16="http://schemas.microsoft.com/office/drawing/2014/main" id="{B95A5E19-D89C-D16B-1E26-88769A757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417" y="311192"/>
            <a:ext cx="1286087" cy="88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3FF69F5-32BC-0956-8F64-74B750197B9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86256" y="412856"/>
            <a:ext cx="440315" cy="406445"/>
          </a:xfrm>
          <a:prstGeom prst="rect">
            <a:avLst/>
          </a:prstGeom>
        </p:spPr>
      </p:pic>
      <p:pic>
        <p:nvPicPr>
          <p:cNvPr id="1034" name="Picture 10" descr="Image result for Yodlee Icon">
            <a:extLst>
              <a:ext uri="{FF2B5EF4-FFF2-40B4-BE49-F238E27FC236}">
                <a16:creationId xmlns:a16="http://schemas.microsoft.com/office/drawing/2014/main" id="{FCFB697A-1139-AE80-A6A0-5C6CBFA46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04" y="957711"/>
            <a:ext cx="444156" cy="4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06AAC43-7F2A-C826-2EB8-1AFD24D16EC6}"/>
              </a:ext>
            </a:extLst>
          </p:cNvPr>
          <p:cNvGrpSpPr/>
          <p:nvPr/>
        </p:nvGrpSpPr>
        <p:grpSpPr>
          <a:xfrm rot="5400000">
            <a:off x="6277156" y="4425725"/>
            <a:ext cx="1060352" cy="496401"/>
            <a:chOff x="3549468" y="4904626"/>
            <a:chExt cx="874358" cy="374152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1B442386-2373-323D-E881-6471C0EDA6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874358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0" name="!!4" descr="To symbol">
              <a:extLst>
                <a:ext uri="{FF2B5EF4-FFF2-40B4-BE49-F238E27FC236}">
                  <a16:creationId xmlns:a16="http://schemas.microsoft.com/office/drawing/2014/main" id="{78890323-D15D-E449-A424-3DE0F4E0E3B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75363" y="4944831"/>
              <a:ext cx="301218" cy="301216"/>
              <a:chOff x="6709943" y="3116485"/>
              <a:chExt cx="640935" cy="640935"/>
            </a:xfrm>
          </p:grpSpPr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19BB58E0-F14E-59E9-FED5-C4606FD31903}"/>
                  </a:ext>
                </a:extLst>
              </p:cNvPr>
              <p:cNvSpPr/>
              <p:nvPr/>
            </p:nvSpPr>
            <p:spPr bwMode="auto">
              <a:xfrm>
                <a:off x="6709943" y="3116485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29" name="Arrow: Chevron 1028">
                <a:extLst>
                  <a:ext uri="{FF2B5EF4-FFF2-40B4-BE49-F238E27FC236}">
                    <a16:creationId xmlns:a16="http://schemas.microsoft.com/office/drawing/2014/main" id="{8FB14D10-9EA8-C276-BC11-FA0002D8C743}"/>
                  </a:ext>
                </a:extLst>
              </p:cNvPr>
              <p:cNvSpPr/>
              <p:nvPr/>
            </p:nvSpPr>
            <p:spPr bwMode="auto">
              <a:xfrm>
                <a:off x="6909424" y="3274178"/>
                <a:ext cx="273742" cy="325548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91" name="!!4" descr="To symbol">
              <a:extLst>
                <a:ext uri="{FF2B5EF4-FFF2-40B4-BE49-F238E27FC236}">
                  <a16:creationId xmlns:a16="http://schemas.microsoft.com/office/drawing/2014/main" id="{1CA681C4-FDAD-6967-76AD-EFB50938313D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B46F4361-0CD6-602D-41B6-F790E6BE7189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25" name="Arrow: Chevron 1024">
                <a:extLst>
                  <a:ext uri="{FF2B5EF4-FFF2-40B4-BE49-F238E27FC236}">
                    <a16:creationId xmlns:a16="http://schemas.microsoft.com/office/drawing/2014/main" id="{C99A4F8C-20B8-6F5B-ACD6-506D4E5B9A2F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EA6A753-96F2-0681-AE0F-3FDC035FACA9}"/>
              </a:ext>
            </a:extLst>
          </p:cNvPr>
          <p:cNvGrpSpPr/>
          <p:nvPr/>
        </p:nvGrpSpPr>
        <p:grpSpPr>
          <a:xfrm rot="5400000">
            <a:off x="6161487" y="1712063"/>
            <a:ext cx="1060352" cy="496401"/>
            <a:chOff x="3549468" y="4904626"/>
            <a:chExt cx="874358" cy="374152"/>
          </a:xfrm>
        </p:grpSpPr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438E573B-4B92-B6C6-9496-38AA6F87DE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874358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35" name="!!4" descr="To symbol">
              <a:extLst>
                <a:ext uri="{FF2B5EF4-FFF2-40B4-BE49-F238E27FC236}">
                  <a16:creationId xmlns:a16="http://schemas.microsoft.com/office/drawing/2014/main" id="{DEDD6711-4DA6-C867-AB44-2C4C074E0D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75363" y="4944831"/>
              <a:ext cx="301218" cy="301216"/>
              <a:chOff x="6709943" y="3116485"/>
              <a:chExt cx="640935" cy="640935"/>
            </a:xfrm>
          </p:grpSpPr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61B7AC32-C6DD-6203-7C04-B4C679995759}"/>
                  </a:ext>
                </a:extLst>
              </p:cNvPr>
              <p:cNvSpPr/>
              <p:nvPr/>
            </p:nvSpPr>
            <p:spPr bwMode="auto">
              <a:xfrm>
                <a:off x="6709943" y="3116485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40" name="Arrow: Chevron 1039">
                <a:extLst>
                  <a:ext uri="{FF2B5EF4-FFF2-40B4-BE49-F238E27FC236}">
                    <a16:creationId xmlns:a16="http://schemas.microsoft.com/office/drawing/2014/main" id="{0F35CF5D-7641-FB39-B095-966EC3AFBB10}"/>
                  </a:ext>
                </a:extLst>
              </p:cNvPr>
              <p:cNvSpPr/>
              <p:nvPr/>
            </p:nvSpPr>
            <p:spPr bwMode="auto">
              <a:xfrm>
                <a:off x="6909424" y="3274178"/>
                <a:ext cx="273742" cy="325548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36" name="!!4" descr="To symbol">
              <a:extLst>
                <a:ext uri="{FF2B5EF4-FFF2-40B4-BE49-F238E27FC236}">
                  <a16:creationId xmlns:a16="http://schemas.microsoft.com/office/drawing/2014/main" id="{E660DB74-046A-FA6E-C047-CC211867E4FB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2ADC93B1-2B91-4096-B34E-35A838603AC3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38" name="Arrow: Chevron 1037">
                <a:extLst>
                  <a:ext uri="{FF2B5EF4-FFF2-40B4-BE49-F238E27FC236}">
                    <a16:creationId xmlns:a16="http://schemas.microsoft.com/office/drawing/2014/main" id="{E8B75513-EC95-4E7A-474D-7A82D3C7F4D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52550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A0142-1890-AF9D-ABD8-1B7DD379A55A}"/>
              </a:ext>
            </a:extLst>
          </p:cNvPr>
          <p:cNvGrpSpPr/>
          <p:nvPr/>
        </p:nvGrpSpPr>
        <p:grpSpPr>
          <a:xfrm>
            <a:off x="449241" y="1150332"/>
            <a:ext cx="11293518" cy="4722998"/>
            <a:chOff x="658023" y="1731901"/>
            <a:chExt cx="8512252" cy="35598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3F570B-E416-8C31-06F3-3827FF3592C3}"/>
                </a:ext>
              </a:extLst>
            </p:cNvPr>
            <p:cNvGrpSpPr/>
            <p:nvPr/>
          </p:nvGrpSpPr>
          <p:grpSpPr>
            <a:xfrm>
              <a:off x="4209955" y="2837396"/>
              <a:ext cx="1238250" cy="374152"/>
              <a:chOff x="3549468" y="4904626"/>
              <a:chExt cx="1238250" cy="37415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77C228-FB04-ACD9-D13B-16E4B35207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49468" y="4904626"/>
                <a:ext cx="1238250" cy="3741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9" name="!!4" descr="To symbol">
                <a:extLst>
                  <a:ext uri="{FF2B5EF4-FFF2-40B4-BE49-F238E27FC236}">
                    <a16:creationId xmlns:a16="http://schemas.microsoft.com/office/drawing/2014/main" id="{1D14B8F2-1301-1B3B-887C-2D4AB02E22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450033" y="4941094"/>
                <a:ext cx="301218" cy="301216"/>
                <a:chOff x="7507170" y="3108533"/>
                <a:chExt cx="640935" cy="64093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8A5049-C5C1-989A-439B-E868C310D6A5}"/>
                    </a:ext>
                  </a:extLst>
                </p:cNvPr>
                <p:cNvSpPr/>
                <p:nvPr/>
              </p:nvSpPr>
              <p:spPr bwMode="auto">
                <a:xfrm>
                  <a:off x="7507170" y="3108533"/>
                  <a:ext cx="640935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CADAE015-CFF7-0A95-877A-BDF5FCF0E2E6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2" cy="325550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!!4" descr="To symbol">
                <a:extLst>
                  <a:ext uri="{FF2B5EF4-FFF2-40B4-BE49-F238E27FC236}">
                    <a16:creationId xmlns:a16="http://schemas.microsoft.com/office/drawing/2014/main" id="{7761C688-8E27-D546-4407-889DC8C3ED4F}"/>
                  </a:ext>
                </a:extLst>
              </p:cNvPr>
              <p:cNvGrpSpPr>
                <a:grpSpLocks/>
              </p:cNvGrpSpPr>
              <p:nvPr/>
            </p:nvGrpSpPr>
            <p:grpSpPr>
              <a:xfrm flipH="1">
                <a:off x="3585936" y="4941094"/>
                <a:ext cx="301216" cy="301216"/>
                <a:chOff x="7507180" y="3108535"/>
                <a:chExt cx="640936" cy="64093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2F2D82-544F-73A7-29AD-86B74DC78D09}"/>
                    </a:ext>
                  </a:extLst>
                </p:cNvPr>
                <p:cNvSpPr/>
                <p:nvPr/>
              </p:nvSpPr>
              <p:spPr bwMode="auto">
                <a:xfrm>
                  <a:off x="7507180" y="3108535"/>
                  <a:ext cx="640936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2" name="Arrow: Chevron 21">
                  <a:extLst>
                    <a:ext uri="{FF2B5EF4-FFF2-40B4-BE49-F238E27FC236}">
                      <a16:creationId xmlns:a16="http://schemas.microsoft.com/office/drawing/2014/main" id="{3DDFFF11-9A16-B82D-EE9A-9F586D00000C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3" cy="325551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3ED00-1AC6-C88C-06F6-F7DE048CD462}"/>
                </a:ext>
              </a:extLst>
            </p:cNvPr>
            <p:cNvGrpSpPr/>
            <p:nvPr/>
          </p:nvGrpSpPr>
          <p:grpSpPr>
            <a:xfrm>
              <a:off x="658023" y="1731901"/>
              <a:ext cx="3308893" cy="3558266"/>
              <a:chOff x="658023" y="1731901"/>
              <a:chExt cx="3308893" cy="355826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80ADFB7-EA43-DA85-A2D2-43A18B35A3E3}"/>
                  </a:ext>
                </a:extLst>
              </p:cNvPr>
              <p:cNvGrpSpPr/>
              <p:nvPr/>
            </p:nvGrpSpPr>
            <p:grpSpPr>
              <a:xfrm>
                <a:off x="868671" y="1731901"/>
                <a:ext cx="2745030" cy="2745030"/>
                <a:chOff x="868671" y="1731901"/>
                <a:chExt cx="2745030" cy="274503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450BA55-D305-3013-D002-86AB9A003719}"/>
                    </a:ext>
                  </a:extLst>
                </p:cNvPr>
                <p:cNvSpPr/>
                <p:nvPr/>
              </p:nvSpPr>
              <p:spPr bwMode="auto">
                <a:xfrm>
                  <a:off x="868671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" name="Picture 2" descr="Microsoft 365 – Wikipedia">
                  <a:extLst>
                    <a:ext uri="{FF2B5EF4-FFF2-40B4-BE49-F238E27FC236}">
                      <a16:creationId xmlns:a16="http://schemas.microsoft.com/office/drawing/2014/main" id="{2569C24A-55B6-FF33-CCCD-4B18F21A48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771" y="2226544"/>
                  <a:ext cx="546830" cy="602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84DFA2B5-7822-D310-4B68-DBB6741FCE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517508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765FE4C6-6281-C4E2-0F10-E6D57795A1C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5649" y="3211548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56936C40-9F12-F2B9-8702-09BF4D3F0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320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1ACAA33B-17FF-272B-F56E-93499BD2B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53841" y="3394010"/>
                  <a:ext cx="742015" cy="377089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802F774B-4FAF-8B43-D5A7-0028E2898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5885" y="2734805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D3A0499F-B57B-F2ED-864C-326C796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177457" y="3211548"/>
                  <a:ext cx="742014" cy="742014"/>
                </a:xfrm>
                <a:prstGeom prst="rect">
                  <a:avLst/>
                </a:prstGeom>
              </p:spPr>
            </p:pic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1F5BCD63-01E8-CE0B-0E2E-2C2369983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697" y="2734805"/>
                  <a:ext cx="742016" cy="742015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E3685-BA77-9576-4AAE-3971EF6CE2A1}"/>
                  </a:ext>
                </a:extLst>
              </p:cNvPr>
              <p:cNvSpPr txBox="1"/>
              <p:nvPr/>
            </p:nvSpPr>
            <p:spPr>
              <a:xfrm>
                <a:off x="658023" y="4920835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365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529887-48A4-37B2-F3A7-2FCE0194F8CD}"/>
                </a:ext>
              </a:extLst>
            </p:cNvPr>
            <p:cNvGrpSpPr/>
            <p:nvPr/>
          </p:nvGrpSpPr>
          <p:grpSpPr>
            <a:xfrm>
              <a:off x="5861382" y="1731901"/>
              <a:ext cx="3308893" cy="3559860"/>
              <a:chOff x="5861382" y="1731901"/>
              <a:chExt cx="3308893" cy="355986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E8C06F7-61D6-CB2C-EE75-787DC5CC9354}"/>
                  </a:ext>
                </a:extLst>
              </p:cNvPr>
              <p:cNvGrpSpPr/>
              <p:nvPr/>
            </p:nvGrpSpPr>
            <p:grpSpPr>
              <a:xfrm>
                <a:off x="6143314" y="1731901"/>
                <a:ext cx="2745030" cy="2745030"/>
                <a:chOff x="4723486" y="1731901"/>
                <a:chExt cx="2745030" cy="274503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8A4430EA-8C76-B01A-D72D-B937A0BA32DD}"/>
                    </a:ext>
                  </a:extLst>
                </p:cNvPr>
                <p:cNvSpPr/>
                <p:nvPr/>
              </p:nvSpPr>
              <p:spPr bwMode="auto">
                <a:xfrm>
                  <a:off x="4723486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7FC8FF5-5C00-6EEA-F175-26214463D7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300" y="2290901"/>
                  <a:ext cx="1635403" cy="162703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D6123D-61BE-DC38-9A3E-30CF294498D0}"/>
                  </a:ext>
                </a:extLst>
              </p:cNvPr>
              <p:cNvSpPr txBox="1"/>
              <p:nvPr/>
            </p:nvSpPr>
            <p:spPr>
              <a:xfrm>
                <a:off x="5861382" y="4922429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Business Central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75981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5100" y="5390670"/>
            <a:ext cx="1621017" cy="16210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10120184" y="3792390"/>
            <a:ext cx="1010878" cy="1951458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9145609" y="3900616"/>
            <a:ext cx="0" cy="178757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 flipV="1">
            <a:off x="5097905" y="2289580"/>
            <a:ext cx="2794862" cy="7056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5097905" y="948326"/>
            <a:ext cx="2908443" cy="730311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7146324" y="3792390"/>
            <a:ext cx="1220988" cy="1895799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4994992" y="2850687"/>
            <a:ext cx="2996036" cy="909652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5805499" y="3351385"/>
            <a:ext cx="2265805" cy="167971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0C50A-3A33-B6B3-2CB2-61D9BBA10011}"/>
              </a:ext>
            </a:extLst>
          </p:cNvPr>
          <p:cNvGrpSpPr/>
          <p:nvPr/>
        </p:nvGrpSpPr>
        <p:grpSpPr>
          <a:xfrm>
            <a:off x="3118301" y="57664"/>
            <a:ext cx="2269246" cy="1679716"/>
            <a:chOff x="3118301" y="57664"/>
            <a:chExt cx="2269246" cy="167971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6641520-2F8B-19BD-1E20-8F793E9E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7291" y="57664"/>
              <a:ext cx="1679716" cy="1679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0ABCE-988E-1B65-5FD9-4E90150BA363}"/>
                </a:ext>
              </a:extLst>
            </p:cNvPr>
            <p:cNvSpPr txBox="1"/>
            <p:nvPr/>
          </p:nvSpPr>
          <p:spPr>
            <a:xfrm>
              <a:off x="3118301" y="1303412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Word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4B1C6B-E1C7-2719-7CD7-65B726008912}"/>
              </a:ext>
            </a:extLst>
          </p:cNvPr>
          <p:cNvGrpSpPr/>
          <p:nvPr/>
        </p:nvGrpSpPr>
        <p:grpSpPr>
          <a:xfrm>
            <a:off x="3056517" y="1449723"/>
            <a:ext cx="2269246" cy="1679716"/>
            <a:chOff x="3056517" y="1449723"/>
            <a:chExt cx="2269246" cy="1679716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0388852-01C9-68E5-9F37-4019E1DD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6283" y="1449723"/>
              <a:ext cx="1679717" cy="1679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BC3F6-69C4-CBE9-887A-8C0BECBCE132}"/>
                </a:ext>
              </a:extLst>
            </p:cNvPr>
            <p:cNvSpPr txBox="1"/>
            <p:nvPr/>
          </p:nvSpPr>
          <p:spPr>
            <a:xfrm>
              <a:off x="3056517" y="2690111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Excel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0DEE-9651-B99B-1DAE-C372E0AD01CD}"/>
              </a:ext>
            </a:extLst>
          </p:cNvPr>
          <p:cNvGrpSpPr/>
          <p:nvPr/>
        </p:nvGrpSpPr>
        <p:grpSpPr>
          <a:xfrm>
            <a:off x="3082072" y="2983625"/>
            <a:ext cx="2269246" cy="1679716"/>
            <a:chOff x="3082072" y="2983625"/>
            <a:chExt cx="2269246" cy="167971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B8C9DD2-E580-9B77-F33E-8FE2EF59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15276" y="2983625"/>
              <a:ext cx="1679716" cy="1679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24FFB-E701-22CA-9144-03F87DD70E69}"/>
                </a:ext>
              </a:extLst>
            </p:cNvPr>
            <p:cNvSpPr txBox="1"/>
            <p:nvPr/>
          </p:nvSpPr>
          <p:spPr>
            <a:xfrm>
              <a:off x="3082072" y="4268866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Outlook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7F65-D352-05A4-F254-D51F84A29864}"/>
              </a:ext>
            </a:extLst>
          </p:cNvPr>
          <p:cNvGrpSpPr/>
          <p:nvPr/>
        </p:nvGrpSpPr>
        <p:grpSpPr>
          <a:xfrm>
            <a:off x="3911993" y="4480265"/>
            <a:ext cx="2269246" cy="1679716"/>
            <a:chOff x="4082780" y="4709743"/>
            <a:chExt cx="2269246" cy="1679716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812ED524-0968-0946-1303-ECEB2E97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333857" y="4709743"/>
              <a:ext cx="1679716" cy="1679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FB1A4-9D0D-9571-3EA0-7D2E96C6B8A3}"/>
                </a:ext>
              </a:extLst>
            </p:cNvPr>
            <p:cNvSpPr txBox="1"/>
            <p:nvPr/>
          </p:nvSpPr>
          <p:spPr>
            <a:xfrm>
              <a:off x="4082780" y="594737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Teams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CEFAD-7B71-0F42-52D7-FD7CC7A8E6E9}"/>
              </a:ext>
            </a:extLst>
          </p:cNvPr>
          <p:cNvGrpSpPr/>
          <p:nvPr/>
        </p:nvGrpSpPr>
        <p:grpSpPr>
          <a:xfrm>
            <a:off x="5805499" y="5117839"/>
            <a:ext cx="2269246" cy="1905289"/>
            <a:chOff x="6247833" y="5219185"/>
            <a:chExt cx="2269246" cy="1905289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CF87339-847A-EE10-7878-01D2B591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429812" y="5219185"/>
              <a:ext cx="1905289" cy="1905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59FF8-A7DF-4A0B-6D14-218A2707B4AF}"/>
                </a:ext>
              </a:extLst>
            </p:cNvPr>
            <p:cNvSpPr txBox="1"/>
            <p:nvPr/>
          </p:nvSpPr>
          <p:spPr>
            <a:xfrm>
              <a:off x="6247833" y="6494928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Onedrive</a:t>
              </a: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for Business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CC8B8D-B581-D0FE-4D31-4FC7C73B98D6}"/>
              </a:ext>
            </a:extLst>
          </p:cNvPr>
          <p:cNvSpPr txBox="1"/>
          <p:nvPr/>
        </p:nvSpPr>
        <p:spPr>
          <a:xfrm>
            <a:off x="8006348" y="6586741"/>
            <a:ext cx="22692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SharePoint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0246F-3C71-99A6-0A8C-A8A1FF7D8ABC}"/>
              </a:ext>
            </a:extLst>
          </p:cNvPr>
          <p:cNvGrpSpPr/>
          <p:nvPr/>
        </p:nvGrpSpPr>
        <p:grpSpPr>
          <a:xfrm>
            <a:off x="10216472" y="5819312"/>
            <a:ext cx="2269246" cy="1023658"/>
            <a:chOff x="10216472" y="5819312"/>
            <a:chExt cx="2269246" cy="102365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A20299-18B7-77A8-E7A6-F7543C3C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74091" y="5819312"/>
              <a:ext cx="1613632" cy="820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92B6E-E5D5-6BD6-A078-03734E31DE2E}"/>
                </a:ext>
              </a:extLst>
            </p:cNvPr>
            <p:cNvSpPr txBox="1"/>
            <p:nvPr/>
          </p:nvSpPr>
          <p:spPr>
            <a:xfrm>
              <a:off x="10216472" y="6596749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Graph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80A2BF-FEFA-036F-268B-0B70BE6274B9}"/>
              </a:ext>
            </a:extLst>
          </p:cNvPr>
          <p:cNvGrpSpPr/>
          <p:nvPr/>
        </p:nvGrpSpPr>
        <p:grpSpPr>
          <a:xfrm>
            <a:off x="7973043" y="933442"/>
            <a:ext cx="2554602" cy="2757005"/>
            <a:chOff x="7863670" y="1018820"/>
            <a:chExt cx="2554602" cy="275700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82FBDB-35B8-2A55-C6D2-250B3FD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670" y="1018820"/>
              <a:ext cx="2554602" cy="254152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A983DF-FCA4-C713-404E-6D604F45574E}"/>
                </a:ext>
              </a:extLst>
            </p:cNvPr>
            <p:cNvSpPr txBox="1"/>
            <p:nvPr/>
          </p:nvSpPr>
          <p:spPr>
            <a:xfrm>
              <a:off x="8006348" y="352960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C3F570B-E416-8C31-06F3-3827FF3592C3}"/>
              </a:ext>
            </a:extLst>
          </p:cNvPr>
          <p:cNvGrpSpPr/>
          <p:nvPr/>
        </p:nvGrpSpPr>
        <p:grpSpPr>
          <a:xfrm>
            <a:off x="5369657" y="2640266"/>
            <a:ext cx="1642832" cy="496401"/>
            <a:chOff x="3549468" y="4904626"/>
            <a:chExt cx="1238250" cy="3741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77C228-FB04-ACD9-D13B-16E4B35207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" name="!!4" descr="To symbol">
              <a:extLst>
                <a:ext uri="{FF2B5EF4-FFF2-40B4-BE49-F238E27FC236}">
                  <a16:creationId xmlns:a16="http://schemas.microsoft.com/office/drawing/2014/main" id="{1D14B8F2-1301-1B3B-887C-2D4AB02E22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B8A5049-C5C1-989A-439B-E868C310D6A5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CADAE015-CFF7-0A95-877A-BDF5FCF0E2E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0" name="!!4" descr="To symbol">
              <a:extLst>
                <a:ext uri="{FF2B5EF4-FFF2-40B4-BE49-F238E27FC236}">
                  <a16:creationId xmlns:a16="http://schemas.microsoft.com/office/drawing/2014/main" id="{7761C688-8E27-D546-4407-889DC8C3ED4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2F2D82-544F-73A7-29AD-86B74DC78D09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3DDFFF11-9A16-B82D-EE9A-9F586D00000C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F82AA9-2D0E-5661-9E08-522A15D23719}"/>
              </a:ext>
            </a:extLst>
          </p:cNvPr>
          <p:cNvGrpSpPr/>
          <p:nvPr/>
        </p:nvGrpSpPr>
        <p:grpSpPr>
          <a:xfrm>
            <a:off x="229725" y="1067501"/>
            <a:ext cx="4390030" cy="4722998"/>
            <a:chOff x="-150537" y="1150332"/>
            <a:chExt cx="4390030" cy="47229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8ADCBA-B3FD-DC8D-7121-60F8B7C1E9DA}"/>
                </a:ext>
              </a:extLst>
            </p:cNvPr>
            <p:cNvGrpSpPr/>
            <p:nvPr/>
          </p:nvGrpSpPr>
          <p:grpSpPr>
            <a:xfrm>
              <a:off x="223513" y="1150332"/>
              <a:ext cx="3641932" cy="3641933"/>
              <a:chOff x="4723486" y="1731901"/>
              <a:chExt cx="2745030" cy="274503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B30B209-DF66-B00C-4659-9A6F4525BB29}"/>
                  </a:ext>
                </a:extLst>
              </p:cNvPr>
              <p:cNvSpPr/>
              <p:nvPr/>
            </p:nvSpPr>
            <p:spPr bwMode="auto">
              <a:xfrm>
                <a:off x="4723486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E77441F-9D02-8DD7-4D80-B61A91EA1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8300" y="2290901"/>
                <a:ext cx="1635403" cy="162703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08B51A-FF8B-80E2-96A9-B676E7AEA054}"/>
                </a:ext>
              </a:extLst>
            </p:cNvPr>
            <p:cNvSpPr txBox="1"/>
            <p:nvPr/>
          </p:nvSpPr>
          <p:spPr>
            <a:xfrm>
              <a:off x="-150537" y="5383324"/>
              <a:ext cx="4390030" cy="490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D8C85C-30BB-3D1F-B30A-D6F44F9FBECE}"/>
              </a:ext>
            </a:extLst>
          </p:cNvPr>
          <p:cNvGrpSpPr/>
          <p:nvPr/>
        </p:nvGrpSpPr>
        <p:grpSpPr>
          <a:xfrm>
            <a:off x="8136440" y="1150332"/>
            <a:ext cx="3628750" cy="4602324"/>
            <a:chOff x="8136440" y="1150332"/>
            <a:chExt cx="3628750" cy="46023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461B629-CBAA-AA1C-4A6E-A0E3D4729232}"/>
                </a:ext>
              </a:extLst>
            </p:cNvPr>
            <p:cNvGrpSpPr/>
            <p:nvPr/>
          </p:nvGrpSpPr>
          <p:grpSpPr>
            <a:xfrm>
              <a:off x="8136440" y="1150332"/>
              <a:ext cx="3628750" cy="3628750"/>
              <a:chOff x="8578299" y="1731901"/>
              <a:chExt cx="2745030" cy="274503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9D7338E-1141-D289-60BA-0E6DE856CE95}"/>
                  </a:ext>
                </a:extLst>
              </p:cNvPr>
              <p:cNvSpPr/>
              <p:nvPr/>
            </p:nvSpPr>
            <p:spPr bwMode="auto">
              <a:xfrm>
                <a:off x="8578299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153AEC17-8944-D377-5E75-A72752A4A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688" y="2104290"/>
                <a:ext cx="2000251" cy="2000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06E15-AC10-DA7B-F627-DA58606EEA93}"/>
                </a:ext>
              </a:extLst>
            </p:cNvPr>
            <p:cNvSpPr txBox="1"/>
            <p:nvPr/>
          </p:nvSpPr>
          <p:spPr>
            <a:xfrm>
              <a:off x="8296369" y="5383324"/>
              <a:ext cx="3308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 Platform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0311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C3F570B-E416-8C31-06F3-3827FF3592C3}"/>
              </a:ext>
            </a:extLst>
          </p:cNvPr>
          <p:cNvGrpSpPr/>
          <p:nvPr/>
        </p:nvGrpSpPr>
        <p:grpSpPr>
          <a:xfrm>
            <a:off x="5369657" y="2640266"/>
            <a:ext cx="1642832" cy="496401"/>
            <a:chOff x="3549468" y="4904626"/>
            <a:chExt cx="1238250" cy="3741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77C228-FB04-ACD9-D13B-16E4B35207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" name="!!4" descr="To symbol">
              <a:extLst>
                <a:ext uri="{FF2B5EF4-FFF2-40B4-BE49-F238E27FC236}">
                  <a16:creationId xmlns:a16="http://schemas.microsoft.com/office/drawing/2014/main" id="{1D14B8F2-1301-1B3B-887C-2D4AB02E22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B8A5049-C5C1-989A-439B-E868C310D6A5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CADAE015-CFF7-0A95-877A-BDF5FCF0E2E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0" name="!!4" descr="To symbol">
              <a:extLst>
                <a:ext uri="{FF2B5EF4-FFF2-40B4-BE49-F238E27FC236}">
                  <a16:creationId xmlns:a16="http://schemas.microsoft.com/office/drawing/2014/main" id="{7761C688-8E27-D546-4407-889DC8C3ED4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2F2D82-544F-73A7-29AD-86B74DC78D09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3DDFFF11-9A16-B82D-EE9A-9F586D00000C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F82AA9-2D0E-5661-9E08-522A15D23719}"/>
              </a:ext>
            </a:extLst>
          </p:cNvPr>
          <p:cNvGrpSpPr/>
          <p:nvPr/>
        </p:nvGrpSpPr>
        <p:grpSpPr>
          <a:xfrm>
            <a:off x="229725" y="1067501"/>
            <a:ext cx="4390030" cy="4722998"/>
            <a:chOff x="-150537" y="1150332"/>
            <a:chExt cx="4390030" cy="47229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8ADCBA-B3FD-DC8D-7121-60F8B7C1E9DA}"/>
                </a:ext>
              </a:extLst>
            </p:cNvPr>
            <p:cNvGrpSpPr/>
            <p:nvPr/>
          </p:nvGrpSpPr>
          <p:grpSpPr>
            <a:xfrm>
              <a:off x="223513" y="1150332"/>
              <a:ext cx="3641932" cy="3641933"/>
              <a:chOff x="4723486" y="1731901"/>
              <a:chExt cx="2745030" cy="274503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B30B209-DF66-B00C-4659-9A6F4525BB29}"/>
                  </a:ext>
                </a:extLst>
              </p:cNvPr>
              <p:cNvSpPr/>
              <p:nvPr/>
            </p:nvSpPr>
            <p:spPr bwMode="auto">
              <a:xfrm>
                <a:off x="4723486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E77441F-9D02-8DD7-4D80-B61A91EA1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8300" y="2290901"/>
                <a:ext cx="1635403" cy="162703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08B51A-FF8B-80E2-96A9-B676E7AEA054}"/>
                </a:ext>
              </a:extLst>
            </p:cNvPr>
            <p:cNvSpPr txBox="1"/>
            <p:nvPr/>
          </p:nvSpPr>
          <p:spPr>
            <a:xfrm>
              <a:off x="-150537" y="5383324"/>
              <a:ext cx="4390030" cy="490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9407F97-3F68-6729-E675-BFAC610DBC21}"/>
              </a:ext>
            </a:extLst>
          </p:cNvPr>
          <p:cNvGrpSpPr/>
          <p:nvPr/>
        </p:nvGrpSpPr>
        <p:grpSpPr>
          <a:xfrm>
            <a:off x="8136440" y="1150332"/>
            <a:ext cx="3628750" cy="4602324"/>
            <a:chOff x="8136440" y="1150332"/>
            <a:chExt cx="3628750" cy="460232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D8C85C-30BB-3D1F-B30A-D6F44F9FBECE}"/>
                </a:ext>
              </a:extLst>
            </p:cNvPr>
            <p:cNvGrpSpPr/>
            <p:nvPr/>
          </p:nvGrpSpPr>
          <p:grpSpPr>
            <a:xfrm>
              <a:off x="8136440" y="1150332"/>
              <a:ext cx="3628750" cy="4602324"/>
              <a:chOff x="8136440" y="1150332"/>
              <a:chExt cx="3628750" cy="4602324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9D7338E-1141-D289-60BA-0E6DE856CE95}"/>
                  </a:ext>
                </a:extLst>
              </p:cNvPr>
              <p:cNvSpPr/>
              <p:nvPr/>
            </p:nvSpPr>
            <p:spPr bwMode="auto">
              <a:xfrm>
                <a:off x="8136440" y="1150332"/>
                <a:ext cx="3628750" cy="36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4506E15-AC10-DA7B-F627-DA58606EEA93}"/>
                  </a:ext>
                </a:extLst>
              </p:cNvPr>
              <p:cNvSpPr txBox="1"/>
              <p:nvPr/>
            </p:nvSpPr>
            <p:spPr>
              <a:xfrm>
                <a:off x="8296369" y="5383324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Dynamics 365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9F608C-05AD-306A-A850-05828D398232}"/>
                </a:ext>
              </a:extLst>
            </p:cNvPr>
            <p:cNvGrpSpPr/>
            <p:nvPr/>
          </p:nvGrpSpPr>
          <p:grpSpPr>
            <a:xfrm>
              <a:off x="8764372" y="2409359"/>
              <a:ext cx="2288429" cy="1110696"/>
              <a:chOff x="8764372" y="2409359"/>
              <a:chExt cx="2288429" cy="1110696"/>
            </a:xfrm>
          </p:grpSpPr>
          <p:pic>
            <p:nvPicPr>
              <p:cNvPr id="2" name="!! sales" descr="icon">
                <a:extLst>
                  <a:ext uri="{FF2B5EF4-FFF2-40B4-BE49-F238E27FC236}">
                    <a16:creationId xmlns:a16="http://schemas.microsoft.com/office/drawing/2014/main" id="{AFA738CE-B545-D602-4A59-5C8C9D96D96A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0171182" y="2500012"/>
                <a:ext cx="881619" cy="881619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6F70E91-6C49-D64A-037F-D4655CE6D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4372" y="2409359"/>
                <a:ext cx="1110696" cy="11106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0730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C3F570B-E416-8C31-06F3-3827FF3592C3}"/>
              </a:ext>
            </a:extLst>
          </p:cNvPr>
          <p:cNvGrpSpPr/>
          <p:nvPr/>
        </p:nvGrpSpPr>
        <p:grpSpPr>
          <a:xfrm>
            <a:off x="5161720" y="2617031"/>
            <a:ext cx="1642832" cy="496401"/>
            <a:chOff x="3549468" y="4904626"/>
            <a:chExt cx="1238250" cy="3741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77C228-FB04-ACD9-D13B-16E4B35207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" name="!!4" descr="To symbol">
              <a:extLst>
                <a:ext uri="{FF2B5EF4-FFF2-40B4-BE49-F238E27FC236}">
                  <a16:creationId xmlns:a16="http://schemas.microsoft.com/office/drawing/2014/main" id="{1D14B8F2-1301-1B3B-887C-2D4AB02E22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B8A5049-C5C1-989A-439B-E868C310D6A5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CADAE015-CFF7-0A95-877A-BDF5FCF0E2E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0" name="!!4" descr="To symbol">
              <a:extLst>
                <a:ext uri="{FF2B5EF4-FFF2-40B4-BE49-F238E27FC236}">
                  <a16:creationId xmlns:a16="http://schemas.microsoft.com/office/drawing/2014/main" id="{7761C688-8E27-D546-4407-889DC8C3ED4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2F2D82-544F-73A7-29AD-86B74DC78D09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3DDFFF11-9A16-B82D-EE9A-9F586D00000C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29887-48A4-37B2-F3A7-2FCE0194F8CD}"/>
              </a:ext>
            </a:extLst>
          </p:cNvPr>
          <p:cNvGrpSpPr/>
          <p:nvPr/>
        </p:nvGrpSpPr>
        <p:grpSpPr>
          <a:xfrm>
            <a:off x="7352729" y="1150332"/>
            <a:ext cx="4390030" cy="4722997"/>
            <a:chOff x="5861382" y="1731901"/>
            <a:chExt cx="3308893" cy="3559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E8C06F7-61D6-CB2C-EE75-787DC5CC9354}"/>
                </a:ext>
              </a:extLst>
            </p:cNvPr>
            <p:cNvGrpSpPr/>
            <p:nvPr/>
          </p:nvGrpSpPr>
          <p:grpSpPr>
            <a:xfrm>
              <a:off x="6143314" y="1731901"/>
              <a:ext cx="2745030" cy="2745030"/>
              <a:chOff x="4723486" y="1731901"/>
              <a:chExt cx="2745030" cy="274503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A4430EA-8C76-B01A-D72D-B937A0BA32DD}"/>
                  </a:ext>
                </a:extLst>
              </p:cNvPr>
              <p:cNvSpPr/>
              <p:nvPr/>
            </p:nvSpPr>
            <p:spPr bwMode="auto">
              <a:xfrm>
                <a:off x="4723486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FC8FF5-5C00-6EEA-F175-26214463D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8300" y="2290901"/>
                <a:ext cx="1635403" cy="162703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D6123D-61BE-DC38-9A3E-30CF294498D0}"/>
                </a:ext>
              </a:extLst>
            </p:cNvPr>
            <p:cNvSpPr txBox="1"/>
            <p:nvPr/>
          </p:nvSpPr>
          <p:spPr>
            <a:xfrm>
              <a:off x="5861382" y="4922429"/>
              <a:ext cx="3308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750CFF-1658-53D8-3A99-072427C2E7F6}"/>
              </a:ext>
            </a:extLst>
          </p:cNvPr>
          <p:cNvGrpSpPr/>
          <p:nvPr/>
        </p:nvGrpSpPr>
        <p:grpSpPr>
          <a:xfrm>
            <a:off x="449241" y="1150332"/>
            <a:ext cx="4390030" cy="4600208"/>
            <a:chOff x="449241" y="1150332"/>
            <a:chExt cx="4390030" cy="46002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3ED00-1AC6-C88C-06F6-F7DE048CD462}"/>
                </a:ext>
              </a:extLst>
            </p:cNvPr>
            <p:cNvGrpSpPr/>
            <p:nvPr/>
          </p:nvGrpSpPr>
          <p:grpSpPr>
            <a:xfrm>
              <a:off x="449241" y="1150332"/>
              <a:ext cx="4390030" cy="4600208"/>
              <a:chOff x="658023" y="1731901"/>
              <a:chExt cx="3308893" cy="346731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80ADFB7-EA43-DA85-A2D2-43A18B35A3E3}"/>
                  </a:ext>
                </a:extLst>
              </p:cNvPr>
              <p:cNvGrpSpPr/>
              <p:nvPr/>
            </p:nvGrpSpPr>
            <p:grpSpPr>
              <a:xfrm>
                <a:off x="868671" y="1731901"/>
                <a:ext cx="2745030" cy="2745030"/>
                <a:chOff x="868671" y="1731901"/>
                <a:chExt cx="2745030" cy="274503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450BA55-D305-3013-D002-86AB9A003719}"/>
                    </a:ext>
                  </a:extLst>
                </p:cNvPr>
                <p:cNvSpPr/>
                <p:nvPr/>
              </p:nvSpPr>
              <p:spPr bwMode="auto">
                <a:xfrm>
                  <a:off x="868671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56936C40-9F12-F2B9-8702-09BF4D3F0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26702" y="2037458"/>
                  <a:ext cx="711020" cy="639019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E3685-BA77-9576-4AAE-3971EF6CE2A1}"/>
                  </a:ext>
                </a:extLst>
              </p:cNvPr>
              <p:cNvSpPr txBox="1"/>
              <p:nvPr/>
            </p:nvSpPr>
            <p:spPr>
              <a:xfrm>
                <a:off x="658023" y="4920835"/>
                <a:ext cx="3308893" cy="278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Azure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E6B4A17-D32E-B938-E360-983FECA1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6846" y="2709649"/>
              <a:ext cx="678353" cy="92425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564B10F-06DB-1F81-D7BB-D6CB1C0FF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9636" y="1544386"/>
              <a:ext cx="825563" cy="82556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433DCCD-E144-8E43-A1A9-5D06B8262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569" y="2808930"/>
              <a:ext cx="906163" cy="741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7061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A658C0F0-F77D-376D-2F34-D17DFB1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23036"/>
            <a:ext cx="11018520" cy="430887"/>
          </a:xfrm>
        </p:spPr>
        <p:txBody>
          <a:bodyPr anchor="ctr"/>
          <a:lstStyle/>
          <a:p>
            <a:pPr algn="ctr"/>
            <a:r>
              <a:rPr lang="en-US" sz="2800">
                <a:gradFill flip="none" rotWithShape="1">
                  <a:gsLst>
                    <a:gs pos="61000">
                      <a:srgbClr val="0078D4"/>
                    </a:gs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0800000" scaled="1"/>
                  <a:tileRect/>
                </a:gradFill>
              </a:rPr>
              <a:t>A complete, unified suite of leading CRM and ERP applications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70F02E31-C635-42BD-98CC-A1E2927A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4" y="1127722"/>
            <a:ext cx="11032236" cy="4077533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80" tIns="252000" rIns="18288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BE93A-4875-4322-575B-6137A1726A0E}"/>
              </a:ext>
            </a:extLst>
          </p:cNvPr>
          <p:cNvSpPr txBox="1"/>
          <p:nvPr/>
        </p:nvSpPr>
        <p:spPr>
          <a:xfrm>
            <a:off x="4415332" y="1875518"/>
            <a:ext cx="423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Dynamics 365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37" name="Group 36" descr="Dynamics 365&#10;Sales">
            <a:extLst>
              <a:ext uri="{FF2B5EF4-FFF2-40B4-BE49-F238E27FC236}">
                <a16:creationId xmlns:a16="http://schemas.microsoft.com/office/drawing/2014/main" id="{CB607043-5C6A-A518-A86A-C77147131775}"/>
              </a:ext>
            </a:extLst>
          </p:cNvPr>
          <p:cNvGrpSpPr/>
          <p:nvPr/>
        </p:nvGrpSpPr>
        <p:grpSpPr>
          <a:xfrm>
            <a:off x="1985295" y="3390754"/>
            <a:ext cx="1463040" cy="1027970"/>
            <a:chOff x="977140" y="3241240"/>
            <a:chExt cx="1463040" cy="1027970"/>
          </a:xfrm>
        </p:grpSpPr>
        <p:sp>
          <p:nvSpPr>
            <p:cNvPr id="38" name="Rectangle 1243">
              <a:extLst>
                <a:ext uri="{FF2B5EF4-FFF2-40B4-BE49-F238E27FC236}">
                  <a16:creationId xmlns:a16="http://schemas.microsoft.com/office/drawing/2014/main" id="{014F7406-21CF-06CB-DB46-AFCB69198AD6}"/>
                </a:ext>
              </a:extLst>
            </p:cNvPr>
            <p:cNvSpPr/>
            <p:nvPr/>
          </p:nvSpPr>
          <p:spPr bwMode="auto">
            <a:xfrm>
              <a:off x="977140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Sales</a:t>
              </a:r>
            </a:p>
          </p:txBody>
        </p:sp>
        <p:pic>
          <p:nvPicPr>
            <p:cNvPr id="39" name="!! sales" descr="icon">
              <a:extLst>
                <a:ext uri="{FF2B5EF4-FFF2-40B4-BE49-F238E27FC236}">
                  <a16:creationId xmlns:a16="http://schemas.microsoft.com/office/drawing/2014/main" id="{9CBF0C04-2FFC-A284-ABB8-576C10ED18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17411" y="3241240"/>
              <a:ext cx="382498" cy="382498"/>
            </a:xfrm>
            <a:prstGeom prst="rect">
              <a:avLst/>
            </a:prstGeom>
          </p:spPr>
        </p:pic>
      </p:grpSp>
      <p:grpSp>
        <p:nvGrpSpPr>
          <p:cNvPr id="34" name="Group 33" descr="Dynamics 365&#10;Customer Insights">
            <a:extLst>
              <a:ext uri="{FF2B5EF4-FFF2-40B4-BE49-F238E27FC236}">
                <a16:creationId xmlns:a16="http://schemas.microsoft.com/office/drawing/2014/main" id="{454780C7-9467-0AD6-5C4F-90D53E6119EE}"/>
              </a:ext>
            </a:extLst>
          </p:cNvPr>
          <p:cNvGrpSpPr/>
          <p:nvPr/>
        </p:nvGrpSpPr>
        <p:grpSpPr>
          <a:xfrm>
            <a:off x="6798508" y="3398034"/>
            <a:ext cx="1463040" cy="1020690"/>
            <a:chOff x="2589124" y="3248520"/>
            <a:chExt cx="1463040" cy="1020690"/>
          </a:xfrm>
        </p:grpSpPr>
        <p:pic>
          <p:nvPicPr>
            <p:cNvPr id="35" name="!! customer insights" descr="icon">
              <a:extLst>
                <a:ext uri="{FF2B5EF4-FFF2-40B4-BE49-F238E27FC236}">
                  <a16:creationId xmlns:a16="http://schemas.microsoft.com/office/drawing/2014/main" id="{5821F1E4-4D58-7AE0-49EC-ED3E3988DB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136673" y="3248520"/>
              <a:ext cx="367942" cy="367939"/>
            </a:xfrm>
            <a:prstGeom prst="rect">
              <a:avLst/>
            </a:prstGeom>
            <a:effectLst/>
          </p:spPr>
        </p:pic>
        <p:sp>
          <p:nvSpPr>
            <p:cNvPr id="36" name="Rectangle 1243">
              <a:extLst>
                <a:ext uri="{FF2B5EF4-FFF2-40B4-BE49-F238E27FC236}">
                  <a16:creationId xmlns:a16="http://schemas.microsoft.com/office/drawing/2014/main" id="{716B95A9-19BC-4DDF-8941-366DBA9FE5A8}"/>
                </a:ext>
              </a:extLst>
            </p:cNvPr>
            <p:cNvSpPr/>
            <p:nvPr/>
          </p:nvSpPr>
          <p:spPr bwMode="auto">
            <a:xfrm>
              <a:off x="2589124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Customer Insights</a:t>
              </a:r>
            </a:p>
          </p:txBody>
        </p:sp>
      </p:grpSp>
      <p:grpSp>
        <p:nvGrpSpPr>
          <p:cNvPr id="20" name="Group 19" descr="Dynamics 365 Customer Service">
            <a:extLst>
              <a:ext uri="{FF2B5EF4-FFF2-40B4-BE49-F238E27FC236}">
                <a16:creationId xmlns:a16="http://schemas.microsoft.com/office/drawing/2014/main" id="{6F04BAB7-0360-551F-A49E-1B67466E1967}"/>
              </a:ext>
            </a:extLst>
          </p:cNvPr>
          <p:cNvGrpSpPr/>
          <p:nvPr/>
        </p:nvGrpSpPr>
        <p:grpSpPr>
          <a:xfrm>
            <a:off x="3561207" y="3385158"/>
            <a:ext cx="1463040" cy="1033566"/>
            <a:chOff x="4201108" y="3235644"/>
            <a:chExt cx="1463040" cy="1033566"/>
          </a:xfrm>
        </p:grpSpPr>
        <p:pic>
          <p:nvPicPr>
            <p:cNvPr id="22" name="!! customer service" descr="icon">
              <a:extLst>
                <a:ext uri="{FF2B5EF4-FFF2-40B4-BE49-F238E27FC236}">
                  <a16:creationId xmlns:a16="http://schemas.microsoft.com/office/drawing/2014/main" id="{517E93F1-1AB8-671A-6BC9-CA67863B1C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735783" y="3235644"/>
              <a:ext cx="393691" cy="393691"/>
            </a:xfrm>
            <a:prstGeom prst="rect">
              <a:avLst/>
            </a:prstGeom>
            <a:effectLst/>
          </p:spPr>
        </p:pic>
        <p:sp>
          <p:nvSpPr>
            <p:cNvPr id="33" name="Rectangle 1243">
              <a:extLst>
                <a:ext uri="{FF2B5EF4-FFF2-40B4-BE49-F238E27FC236}">
                  <a16:creationId xmlns:a16="http://schemas.microsoft.com/office/drawing/2014/main" id="{AFC7E7DB-2065-BF93-5D6B-18B2DF5975D7}"/>
                </a:ext>
              </a:extLst>
            </p:cNvPr>
            <p:cNvSpPr/>
            <p:nvPr/>
          </p:nvSpPr>
          <p:spPr bwMode="auto">
            <a:xfrm>
              <a:off x="4201108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Customer Service</a:t>
              </a:r>
            </a:p>
          </p:txBody>
        </p:sp>
      </p:grpSp>
      <p:grpSp>
        <p:nvGrpSpPr>
          <p:cNvPr id="10" name="Group 9" descr="Dynamics 365 &#10;Field Service">
            <a:extLst>
              <a:ext uri="{FF2B5EF4-FFF2-40B4-BE49-F238E27FC236}">
                <a16:creationId xmlns:a16="http://schemas.microsoft.com/office/drawing/2014/main" id="{246D0B19-70DD-2FDA-950A-7E7EE189756E}"/>
              </a:ext>
            </a:extLst>
          </p:cNvPr>
          <p:cNvGrpSpPr/>
          <p:nvPr/>
        </p:nvGrpSpPr>
        <p:grpSpPr>
          <a:xfrm>
            <a:off x="5137119" y="3385158"/>
            <a:ext cx="1463040" cy="1033566"/>
            <a:chOff x="5813092" y="3235644"/>
            <a:chExt cx="1463040" cy="1033566"/>
          </a:xfrm>
        </p:grpSpPr>
        <p:pic>
          <p:nvPicPr>
            <p:cNvPr id="11" name="!! field service" descr="icon">
              <a:extLst>
                <a:ext uri="{FF2B5EF4-FFF2-40B4-BE49-F238E27FC236}">
                  <a16:creationId xmlns:a16="http://schemas.microsoft.com/office/drawing/2014/main" id="{6B609F2E-B48C-EC5C-A188-B3C3CBC97B8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47767" y="3235644"/>
              <a:ext cx="393691" cy="3936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B9285-A066-7858-D77A-94B3D489B6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13092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Field Service</a:t>
              </a:r>
            </a:p>
          </p:txBody>
        </p:sp>
      </p:grpSp>
      <p:grpSp>
        <p:nvGrpSpPr>
          <p:cNvPr id="14" name="Group 13" descr="Dynamics 365 Finance">
            <a:extLst>
              <a:ext uri="{FF2B5EF4-FFF2-40B4-BE49-F238E27FC236}">
                <a16:creationId xmlns:a16="http://schemas.microsoft.com/office/drawing/2014/main" id="{2FE6415F-BD03-D4EF-08EC-0BBC95DD4F6A}"/>
              </a:ext>
            </a:extLst>
          </p:cNvPr>
          <p:cNvGrpSpPr/>
          <p:nvPr/>
        </p:nvGrpSpPr>
        <p:grpSpPr>
          <a:xfrm>
            <a:off x="8288943" y="3396416"/>
            <a:ext cx="1463040" cy="1022308"/>
            <a:chOff x="7425076" y="3246902"/>
            <a:chExt cx="1463040" cy="1022308"/>
          </a:xfrm>
        </p:grpSpPr>
        <p:pic>
          <p:nvPicPr>
            <p:cNvPr id="15" name="!! finance" descr="icon">
              <a:extLst>
                <a:ext uri="{FF2B5EF4-FFF2-40B4-BE49-F238E27FC236}">
                  <a16:creationId xmlns:a16="http://schemas.microsoft.com/office/drawing/2014/main" id="{4E691825-7595-49D4-8876-BE1BF519B3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971009" y="3246902"/>
              <a:ext cx="371174" cy="371174"/>
            </a:xfrm>
            <a:prstGeom prst="rect">
              <a:avLst/>
            </a:prstGeom>
          </p:spPr>
        </p:pic>
        <p:sp>
          <p:nvSpPr>
            <p:cNvPr id="16" name="Rectangle 1243">
              <a:extLst>
                <a:ext uri="{FF2B5EF4-FFF2-40B4-BE49-F238E27FC236}">
                  <a16:creationId xmlns:a16="http://schemas.microsoft.com/office/drawing/2014/main" id="{BD7EE018-F734-5FCC-4F35-8299E6E1EC90}"/>
                </a:ext>
              </a:extLst>
            </p:cNvPr>
            <p:cNvSpPr/>
            <p:nvPr/>
          </p:nvSpPr>
          <p:spPr bwMode="auto">
            <a:xfrm>
              <a:off x="7425076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Finance</a:t>
              </a:r>
            </a:p>
          </p:txBody>
        </p:sp>
      </p:grpSp>
      <p:grpSp>
        <p:nvGrpSpPr>
          <p:cNvPr id="17" name="Group 16" descr="Dynamics 365 &#10;Supply Chain Management">
            <a:extLst>
              <a:ext uri="{FF2B5EF4-FFF2-40B4-BE49-F238E27FC236}">
                <a16:creationId xmlns:a16="http://schemas.microsoft.com/office/drawing/2014/main" id="{EFDB1125-16CC-ACF4-217D-D89323CCBFA2}"/>
              </a:ext>
            </a:extLst>
          </p:cNvPr>
          <p:cNvGrpSpPr/>
          <p:nvPr/>
        </p:nvGrpSpPr>
        <p:grpSpPr>
          <a:xfrm>
            <a:off x="9832771" y="3399298"/>
            <a:ext cx="1647767" cy="1204092"/>
            <a:chOff x="9308533" y="3249784"/>
            <a:chExt cx="1647767" cy="1204092"/>
          </a:xfrm>
        </p:grpSpPr>
        <p:pic>
          <p:nvPicPr>
            <p:cNvPr id="18" name="!! supply chain management" descr="icon">
              <a:extLst>
                <a:ext uri="{FF2B5EF4-FFF2-40B4-BE49-F238E27FC236}">
                  <a16:creationId xmlns:a16="http://schemas.microsoft.com/office/drawing/2014/main" id="{F3F25BB9-73E3-6D19-9DD0-1734566FD86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951636" y="3249784"/>
              <a:ext cx="365413" cy="365411"/>
            </a:xfrm>
            <a:prstGeom prst="rect">
              <a:avLst/>
            </a:prstGeom>
          </p:spPr>
        </p:pic>
        <p:sp>
          <p:nvSpPr>
            <p:cNvPr id="19" name="Rectangle 1243">
              <a:extLst>
                <a:ext uri="{FF2B5EF4-FFF2-40B4-BE49-F238E27FC236}">
                  <a16:creationId xmlns:a16="http://schemas.microsoft.com/office/drawing/2014/main" id="{4EE624E5-C14E-4B66-A406-1F758E38821C}"/>
                </a:ext>
              </a:extLst>
            </p:cNvPr>
            <p:cNvSpPr/>
            <p:nvPr/>
          </p:nvSpPr>
          <p:spPr bwMode="auto">
            <a:xfrm>
              <a:off x="9308533" y="3899878"/>
              <a:ext cx="1647767" cy="5539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Supply Chain Management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B7F92AC-3F58-255A-AB8F-1AB6C13E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4221" y="1702766"/>
            <a:ext cx="970298" cy="919933"/>
          </a:xfrm>
          <a:prstGeom prst="rect">
            <a:avLst/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4F26B5-3731-92A6-9FEC-EEADF2319743}"/>
              </a:ext>
            </a:extLst>
          </p:cNvPr>
          <p:cNvGrpSpPr/>
          <p:nvPr/>
        </p:nvGrpSpPr>
        <p:grpSpPr>
          <a:xfrm>
            <a:off x="773219" y="3347704"/>
            <a:ext cx="1099204" cy="1071020"/>
            <a:chOff x="593643" y="1578045"/>
            <a:chExt cx="1099204" cy="1071020"/>
          </a:xfrm>
        </p:grpSpPr>
        <p:sp>
          <p:nvSpPr>
            <p:cNvPr id="23" name="Rectangle 1243">
              <a:extLst>
                <a:ext uri="{FF2B5EF4-FFF2-40B4-BE49-F238E27FC236}">
                  <a16:creationId xmlns:a16="http://schemas.microsoft.com/office/drawing/2014/main" id="{4AF2B639-078E-A81D-B9AD-58CC45481448}"/>
                </a:ext>
              </a:extLst>
            </p:cNvPr>
            <p:cNvSpPr/>
            <p:nvPr/>
          </p:nvSpPr>
          <p:spPr bwMode="auto">
            <a:xfrm>
              <a:off x="593643" y="2279733"/>
              <a:ext cx="109920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Business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Central</a:t>
              </a:r>
            </a:p>
          </p:txBody>
        </p:sp>
        <p:pic>
          <p:nvPicPr>
            <p:cNvPr id="24" name="Picture 23" descr="A blue and white circle with circles and dots&#10;&#10;Description automatically generated">
              <a:extLst>
                <a:ext uri="{FF2B5EF4-FFF2-40B4-BE49-F238E27FC236}">
                  <a16:creationId xmlns:a16="http://schemas.microsoft.com/office/drawing/2014/main" id="{EB4AAC26-2007-A91C-4922-E9E6647B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913" y="1578045"/>
              <a:ext cx="462952" cy="462952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9A71C0-70F1-1B46-6A63-1BE726F1AB0C}"/>
              </a:ext>
            </a:extLst>
          </p:cNvPr>
          <p:cNvSpPr/>
          <p:nvPr/>
        </p:nvSpPr>
        <p:spPr bwMode="auto">
          <a:xfrm>
            <a:off x="3269177" y="7157641"/>
            <a:ext cx="5715000" cy="5714998"/>
          </a:xfrm>
          <a:prstGeom prst="ellipse">
            <a:avLst/>
          </a:prstGeom>
          <a:gradFill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6" name="Picture 25" descr="A person in glasses and a grey sweater&#10;&#10;Description automatically generated">
            <a:extLst>
              <a:ext uri="{FF2B5EF4-FFF2-40B4-BE49-F238E27FC236}">
                <a16:creationId xmlns:a16="http://schemas.microsoft.com/office/drawing/2014/main" id="{D98DA430-FE0B-DFEF-7D85-B53785E8902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/>
        </p:blipFill>
        <p:spPr>
          <a:xfrm flipH="1">
            <a:off x="-2704995" y="5029776"/>
            <a:ext cx="5064019" cy="67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049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2.96296E-6 L -4.16667E-7 0.0493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022E-16 L 8.33333E-7 0.0493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1.11022E-16 L 1.45833E-6 0.0493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4.07407E-6 L -3.95833E-6 0.0493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2.08333E-6 0.049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2.59259E-6 L 4.79167E-6 0.0493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4.07407E-6 L -2.08333E-7 0.04931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259990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221</Words>
  <Application>Microsoft Office PowerPoint</Application>
  <PresentationFormat>Widescreen</PresentationFormat>
  <Paragraphs>48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Diagrams used on integration overview articles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complete, unified suite of leading CRM and ERP applications</vt:lpstr>
      <vt:lpstr>Business Central differentiation: AI and Collaboration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10</cp:revision>
  <dcterms:created xsi:type="dcterms:W3CDTF">2024-02-11T05:15:56Z</dcterms:created>
  <dcterms:modified xsi:type="dcterms:W3CDTF">2024-02-11T11:35:16Z</dcterms:modified>
</cp:coreProperties>
</file>